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5" r:id="rId8"/>
    <p:sldId id="275" r:id="rId9"/>
    <p:sldId id="269" r:id="rId10"/>
    <p:sldId id="273" r:id="rId11"/>
    <p:sldId id="270" r:id="rId12"/>
    <p:sldId id="274" r:id="rId13"/>
    <p:sldId id="271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697" autoAdjust="0"/>
    <p:restoredTop sz="94660"/>
  </p:normalViewPr>
  <p:slideViewPr>
    <p:cSldViewPr>
      <p:cViewPr varScale="1">
        <p:scale>
          <a:sx n="134" d="100"/>
          <a:sy n="134" d="100"/>
        </p:scale>
        <p:origin x="-95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22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27EC-920A-4DA9-991F-DA7DB728E9FA}" type="datetimeFigureOut">
              <a:rPr lang="fr-FR" smtClean="0"/>
              <a:t>02/04/2017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5E4A-74D5-4F0C-8B51-57A9450225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712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27EC-920A-4DA9-991F-DA7DB728E9FA}" type="datetimeFigureOut">
              <a:rPr lang="fr-FR" smtClean="0"/>
              <a:t>02/04/2017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5E4A-74D5-4F0C-8B51-57A9450225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159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27EC-920A-4DA9-991F-DA7DB728E9FA}" type="datetimeFigureOut">
              <a:rPr lang="fr-FR" smtClean="0"/>
              <a:t>02/04/2017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5E4A-74D5-4F0C-8B51-57A9450225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828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27EC-920A-4DA9-991F-DA7DB728E9FA}" type="datetimeFigureOut">
              <a:rPr lang="fr-FR" smtClean="0"/>
              <a:t>02/04/2017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5E4A-74D5-4F0C-8B51-57A9450225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417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27EC-920A-4DA9-991F-DA7DB728E9FA}" type="datetimeFigureOut">
              <a:rPr lang="fr-FR" smtClean="0"/>
              <a:t>02/04/2017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5E4A-74D5-4F0C-8B51-57A9450225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27EC-920A-4DA9-991F-DA7DB728E9FA}" type="datetimeFigureOut">
              <a:rPr lang="fr-FR" smtClean="0"/>
              <a:t>02/04/2017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5E4A-74D5-4F0C-8B51-57A9450225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2231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27EC-920A-4DA9-991F-DA7DB728E9FA}" type="datetimeFigureOut">
              <a:rPr lang="fr-FR" smtClean="0"/>
              <a:t>02/04/2017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5E4A-74D5-4F0C-8B51-57A9450225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3307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27EC-920A-4DA9-991F-DA7DB728E9FA}" type="datetimeFigureOut">
              <a:rPr lang="fr-FR" smtClean="0"/>
              <a:t>02/04/2017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5E4A-74D5-4F0C-8B51-57A9450225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618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27EC-920A-4DA9-991F-DA7DB728E9FA}" type="datetimeFigureOut">
              <a:rPr lang="fr-FR" smtClean="0"/>
              <a:t>02/04/2017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5E4A-74D5-4F0C-8B51-57A9450225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94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27EC-920A-4DA9-991F-DA7DB728E9FA}" type="datetimeFigureOut">
              <a:rPr lang="fr-FR" smtClean="0"/>
              <a:t>02/04/2017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5E4A-74D5-4F0C-8B51-57A9450225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2254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27EC-920A-4DA9-991F-DA7DB728E9FA}" type="datetimeFigureOut">
              <a:rPr lang="fr-FR" smtClean="0"/>
              <a:t>02/04/2017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5E4A-74D5-4F0C-8B51-57A9450225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848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127EC-920A-4DA9-991F-DA7DB728E9FA}" type="datetimeFigureOut">
              <a:rPr lang="fr-FR" smtClean="0"/>
              <a:t>02/04/2017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85E4A-74D5-4F0C-8B51-57A9450225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474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hyperlink" Target="http://www.mathkang.org/concours/affi2017.pdf#page=1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kang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3833" y="2132856"/>
            <a:ext cx="7772400" cy="1470025"/>
          </a:xfrm>
        </p:spPr>
        <p:txBody>
          <a:bodyPr/>
          <a:lstStyle/>
          <a:p>
            <a:r>
              <a:rPr lang="fr-FR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KANGOUROU</a:t>
            </a:r>
            <a:r>
              <a:rPr lang="fr-FR" dirty="0" smtClean="0"/>
              <a:t> 2017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50101" y="5175220"/>
            <a:ext cx="6400800" cy="1752600"/>
          </a:xfrm>
        </p:spPr>
        <p:txBody>
          <a:bodyPr/>
          <a:lstStyle/>
          <a:p>
            <a:r>
              <a:rPr lang="fr-FR" b="1" dirty="0" smtClean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Un cru particulièrement sérieux.</a:t>
            </a:r>
            <a:endParaRPr lang="fr-FR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Zone de texte 6"/>
          <p:cNvSpPr txBox="1"/>
          <p:nvPr/>
        </p:nvSpPr>
        <p:spPr>
          <a:xfrm>
            <a:off x="3059832" y="45908"/>
            <a:ext cx="6084168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5400" b="1" dirty="0">
                <a:ln>
                  <a:noFill/>
                </a:ln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Bodoni MT" panose="02070603080606020203" pitchFamily="18" charset="0"/>
                <a:ea typeface="Calibri"/>
                <a:cs typeface="Times New Roman"/>
              </a:rPr>
              <a:t>Faites des maths !</a:t>
            </a:r>
            <a:endParaRPr lang="fr-FR" sz="5400" dirty="0">
              <a:effectLst/>
              <a:latin typeface="Bodoni MT" panose="02070603080606020203" pitchFamily="18" charset="0"/>
              <a:ea typeface="Calibri"/>
              <a:cs typeface="Times New Roman"/>
            </a:endParaRPr>
          </a:p>
        </p:txBody>
      </p:sp>
      <p:sp>
        <p:nvSpPr>
          <p:cNvPr id="6" name="Zone de texte 7"/>
          <p:cNvSpPr txBox="1"/>
          <p:nvPr/>
        </p:nvSpPr>
        <p:spPr>
          <a:xfrm>
            <a:off x="4206738" y="3501008"/>
            <a:ext cx="3790355" cy="110909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000" b="1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Bradley Hand ITC" panose="03070402050302030203" pitchFamily="66" charset="0"/>
                <a:ea typeface="Calibri"/>
                <a:cs typeface="Times New Roman"/>
              </a:rPr>
              <a:t>Fête des maths !</a:t>
            </a:r>
            <a:endParaRPr lang="fr-FR" sz="4000" dirty="0">
              <a:solidFill>
                <a:schemeClr val="accent6">
                  <a:lumMod val="75000"/>
                </a:schemeClr>
              </a:solidFill>
              <a:effectLst/>
              <a:latin typeface="Bradley Hand ITC" panose="03070402050302030203" pitchFamily="66" charset="0"/>
              <a:ea typeface="Calibri"/>
              <a:cs typeface="Times New Roman"/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  <p:sp>
        <p:nvSpPr>
          <p:cNvPr id="4" name="Rectangle 1">
            <a:hlinkClick r:id="rId5" tooltip="Page 1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2">
            <a:hlinkClick r:id="rId5" tooltip="Page 1"/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20" y="0"/>
            <a:ext cx="2804553" cy="395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8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687"/>
    </mc:Choice>
    <mc:Fallback xmlns="">
      <p:transition spd="slow" advClick="0" advTm="136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67722" y="54868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Comic Sans MS" panose="030F0702030302020204" pitchFamily="66" charset="0"/>
              </a:rPr>
              <a:t>Questions vues dans le sujet B comme Benjamins, destinées aux 6ièmes et 5ièmes. SUITE…</a:t>
            </a:r>
            <a:endParaRPr lang="fr-FR" sz="2400" b="1" dirty="0">
              <a:latin typeface="Comic Sans MS" panose="030F0702030302020204" pitchFamily="66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085184"/>
            <a:ext cx="2159000" cy="15621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8209571" cy="156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93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62068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Comic Sans MS" panose="030F0702030302020204" pitchFamily="66" charset="0"/>
              </a:rPr>
              <a:t>Questions vues dans le sujet C comme Cadets, destinées aux 4ièmes et 3ièmes.</a:t>
            </a:r>
            <a:endParaRPr lang="fr-FR" sz="2400" b="1" dirty="0">
              <a:latin typeface="Comic Sans MS" panose="030F0702030302020204" pitchFamily="66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9160"/>
            <a:ext cx="1224136" cy="1486451"/>
          </a:xfrm>
          <a:prstGeom prst="rect">
            <a:avLst/>
          </a:prstGeom>
        </p:spPr>
      </p:pic>
      <p:sp>
        <p:nvSpPr>
          <p:cNvPr id="6" name="Flèche droite 5"/>
          <p:cNvSpPr/>
          <p:nvPr/>
        </p:nvSpPr>
        <p:spPr>
          <a:xfrm>
            <a:off x="4572178" y="5578228"/>
            <a:ext cx="14401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4559"/>
            <a:ext cx="9144000" cy="101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97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836712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Comic Sans MS" panose="030F0702030302020204" pitchFamily="66" charset="0"/>
              </a:rPr>
              <a:t>Questions vues dans le sujet C comme Cadets, destinées aux 4ièmes et 3ièmes.SUITE…</a:t>
            </a:r>
            <a:endParaRPr lang="fr-FR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4580028" y="5157192"/>
            <a:ext cx="14401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681958"/>
            <a:ext cx="2159000" cy="14351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8925"/>
            <a:ext cx="9136783" cy="220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64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23528" y="1291198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Résultats et classements sur internet </a:t>
            </a:r>
            <a:endParaRPr lang="fr-FR" sz="2800" b="1" dirty="0" smtClean="0"/>
          </a:p>
          <a:p>
            <a:pPr algn="ctr"/>
            <a:r>
              <a:rPr lang="fr-FR" sz="2800" b="1" dirty="0" smtClean="0"/>
              <a:t>à </a:t>
            </a:r>
            <a:r>
              <a:rPr lang="fr-FR" sz="2800" b="1" dirty="0"/>
              <a:t>partir du </a:t>
            </a:r>
            <a:r>
              <a:rPr lang="fr-FR" sz="2800" b="1" dirty="0" smtClean="0"/>
              <a:t>mardi 25 </a:t>
            </a:r>
            <a:r>
              <a:rPr lang="fr-FR" sz="2800" b="1" dirty="0"/>
              <a:t>avril : </a:t>
            </a:r>
            <a:r>
              <a:rPr lang="fr-FR" sz="2800" b="1" dirty="0">
                <a:hlinkClick r:id="rId2"/>
              </a:rPr>
              <a:t>www.mathkang.org</a:t>
            </a:r>
            <a:endParaRPr lang="fr-FR" sz="28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1331640" y="3645024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À</a:t>
            </a:r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 l’année prochaine … 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19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35743" y="276324"/>
            <a:ext cx="741682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Le jeudi </a:t>
            </a:r>
            <a:r>
              <a:rPr lang="fr-FR" sz="2800" b="1" dirty="0" smtClean="0">
                <a:solidFill>
                  <a:srgbClr val="FF0000"/>
                </a:solidFill>
              </a:rPr>
              <a:t>16 </a:t>
            </a:r>
            <a:r>
              <a:rPr lang="fr-FR" sz="2800" b="1" dirty="0">
                <a:solidFill>
                  <a:srgbClr val="FF0000"/>
                </a:solidFill>
              </a:rPr>
              <a:t>mars </a:t>
            </a:r>
            <a:r>
              <a:rPr lang="fr-FR" sz="2800" b="1" dirty="0" smtClean="0">
                <a:solidFill>
                  <a:srgbClr val="FF0000"/>
                </a:solidFill>
              </a:rPr>
              <a:t>2017,</a:t>
            </a:r>
          </a:p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>
                <a:solidFill>
                  <a:srgbClr val="FF0000"/>
                </a:solidFill>
              </a:rPr>
              <a:t>les élèves volontaires du Collège SAINT-AMAND </a:t>
            </a:r>
            <a:r>
              <a:rPr lang="fr-FR" sz="2800" b="1" dirty="0" smtClean="0">
                <a:solidFill>
                  <a:srgbClr val="FF0000"/>
                </a:solidFill>
              </a:rPr>
              <a:t>ont </a:t>
            </a:r>
            <a:r>
              <a:rPr lang="fr-FR" sz="28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participé</a:t>
            </a:r>
            <a:r>
              <a:rPr lang="fr-FR" sz="2800" b="1" dirty="0" smtClean="0">
                <a:solidFill>
                  <a:srgbClr val="FF0000"/>
                </a:solidFill>
              </a:rPr>
              <a:t>  </a:t>
            </a:r>
          </a:p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au </a:t>
            </a:r>
            <a:r>
              <a:rPr lang="fr-FR" sz="4000" b="1" dirty="0">
                <a:solidFill>
                  <a:srgbClr val="FF0000"/>
                </a:solidFill>
                <a:latin typeface="Arabic Typesetting" panose="03020402040406030203" pitchFamily="66" charset="-78"/>
                <a:ea typeface="Arimo" panose="020B0604020202020204" pitchFamily="34" charset="0"/>
                <a:cs typeface="Arabic Typesetting" panose="03020402040406030203" pitchFamily="66" charset="-78"/>
              </a:rPr>
              <a:t>concours</a:t>
            </a:r>
            <a:r>
              <a:rPr lang="fr-FR" sz="2800" b="1" dirty="0">
                <a:solidFill>
                  <a:srgbClr val="FF0000"/>
                </a:solidFill>
              </a:rPr>
              <a:t> du KANGOUROU des MATHS.</a:t>
            </a:r>
          </a:p>
        </p:txBody>
      </p:sp>
      <p:sp>
        <p:nvSpPr>
          <p:cNvPr id="6" name="Zone de texte 4"/>
          <p:cNvSpPr txBox="1"/>
          <p:nvPr/>
        </p:nvSpPr>
        <p:spPr>
          <a:xfrm>
            <a:off x="141931" y="2276872"/>
            <a:ext cx="8604448" cy="2736304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2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Le jeu-concours Kangourou a lieu tous les ans, </a:t>
            </a:r>
          </a:p>
          <a:p>
            <a:pPr algn="ctr"/>
            <a:r>
              <a:rPr lang="fr-FR" sz="32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au mois de mars : </a:t>
            </a:r>
          </a:p>
          <a:p>
            <a:pPr algn="ctr"/>
            <a:r>
              <a:rPr lang="fr-FR" sz="32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le même jour, les mêmes questions sont proposées </a:t>
            </a:r>
          </a:p>
          <a:p>
            <a:pPr algn="ctr"/>
            <a:r>
              <a:rPr lang="fr-FR" sz="32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à </a:t>
            </a:r>
            <a:r>
              <a:rPr lang="fr-FR" sz="3200" b="1" dirty="0" smtClean="0"/>
              <a:t> plus de 6 millions de participants </a:t>
            </a:r>
          </a:p>
          <a:p>
            <a:pPr algn="ctr"/>
            <a:r>
              <a:rPr lang="fr-FR" sz="3200" b="1" dirty="0"/>
              <a:t>d</a:t>
            </a:r>
            <a:r>
              <a:rPr lang="fr-FR" sz="3200" b="1" dirty="0" smtClean="0"/>
              <a:t>ans  70 pays.</a:t>
            </a:r>
            <a:endParaRPr lang="fr-FR" sz="3200" b="1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endParaRPr lang="fr-FR" sz="3600" b="1" dirty="0" smtClean="0">
              <a:ln w="5271" cap="flat" cmpd="sng" algn="ctr">
                <a:solidFill>
                  <a:srgbClr val="4579B8"/>
                </a:solidFill>
                <a:prstDash val="solid"/>
                <a:round/>
              </a:ln>
              <a:solidFill>
                <a:srgbClr val="92D050"/>
              </a:solidFill>
              <a:effectLst/>
              <a:latin typeface="Aparajita" panose="020B0604020202020204" pitchFamily="34" charset="0"/>
              <a:ea typeface="Arimo" panose="020B0604020202020204" pitchFamily="34" charset="0"/>
              <a:cs typeface="Aparajita" panose="020B0604020202020204" pitchFamily="34" charset="0"/>
            </a:endParaRPr>
          </a:p>
          <a:p>
            <a:pPr algn="ctr"/>
            <a:r>
              <a:rPr lang="fr-FR" sz="4000" b="1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chemeClr val="accent6">
                    <a:lumMod val="50000"/>
                  </a:schemeClr>
                </a:solidFill>
                <a:effectLst/>
                <a:latin typeface="Aparajita" panose="020B0604020202020204" pitchFamily="34" charset="0"/>
                <a:ea typeface="Arimo" panose="020B0604020202020204" pitchFamily="34" charset="0"/>
                <a:cs typeface="Aparajita" panose="020B0604020202020204" pitchFamily="34" charset="0"/>
              </a:rPr>
              <a:t>Le </a:t>
            </a:r>
            <a:r>
              <a:rPr lang="fr-FR" sz="4000" b="1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chemeClr val="accent6">
                    <a:lumMod val="50000"/>
                  </a:schemeClr>
                </a:solidFill>
                <a:effectLst/>
                <a:latin typeface="Aparajita" panose="020B0604020202020204" pitchFamily="34" charset="0"/>
                <a:ea typeface="Arimo" panose="020B0604020202020204" pitchFamily="34" charset="0"/>
                <a:cs typeface="Aparajita" panose="020B0604020202020204" pitchFamily="34" charset="0"/>
              </a:rPr>
              <a:t>monde a une langue commune</a:t>
            </a:r>
            <a:r>
              <a:rPr lang="fr-FR" sz="4000" b="1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chemeClr val="accent6">
                    <a:lumMod val="50000"/>
                  </a:schemeClr>
                </a:solidFill>
                <a:effectLst/>
                <a:latin typeface="Aparajita" panose="020B0604020202020204" pitchFamily="34" charset="0"/>
                <a:ea typeface="Arimo" panose="020B0604020202020204" pitchFamily="34" charset="0"/>
                <a:cs typeface="Aparajita" panose="020B0604020202020204" pitchFamily="34" charset="0"/>
              </a:rPr>
              <a:t>,</a:t>
            </a:r>
          </a:p>
          <a:p>
            <a:pPr algn="ctr"/>
            <a:r>
              <a:rPr lang="fr-FR" sz="4000" b="1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chemeClr val="accent6">
                    <a:lumMod val="50000"/>
                  </a:schemeClr>
                </a:solidFill>
                <a:effectLst/>
                <a:latin typeface="Aparajita" panose="020B0604020202020204" pitchFamily="34" charset="0"/>
                <a:ea typeface="Arimo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fr-FR" sz="4000" b="1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chemeClr val="accent6">
                    <a:lumMod val="50000"/>
                  </a:schemeClr>
                </a:solidFill>
                <a:effectLst/>
                <a:latin typeface="Aparajita" panose="020B0604020202020204" pitchFamily="34" charset="0"/>
                <a:ea typeface="Arimo" panose="020B0604020202020204" pitchFamily="34" charset="0"/>
                <a:cs typeface="Aparajita" panose="020B0604020202020204" pitchFamily="34" charset="0"/>
              </a:rPr>
              <a:t>la langue mathématique !</a:t>
            </a:r>
            <a:endParaRPr lang="fr-FR" sz="4000" b="1" dirty="0">
              <a:solidFill>
                <a:schemeClr val="accent6">
                  <a:lumMod val="50000"/>
                </a:schemeClr>
              </a:solidFill>
              <a:effectLst/>
              <a:latin typeface="Aparajita" panose="020B0604020202020204" pitchFamily="34" charset="0"/>
              <a:ea typeface="Arimo" panose="020B0604020202020204" pitchFamily="34" charset="0"/>
              <a:cs typeface="Aparajita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b="1" dirty="0">
                <a:effectLst/>
                <a:latin typeface="Aparajita" panose="020B0604020202020204" pitchFamily="34" charset="0"/>
                <a:ea typeface="Calibri"/>
                <a:cs typeface="Aparajita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2771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4"/>
    </mc:Choice>
    <mc:Fallback xmlns="">
      <p:transition spd="slow" advTm="15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93304" y="210802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C00000"/>
                </a:solidFill>
              </a:rPr>
              <a:t>Le concours comporte 24 questions à choix multiples </a:t>
            </a:r>
          </a:p>
          <a:p>
            <a:pPr algn="ctr"/>
            <a:r>
              <a:rPr lang="fr-FR" sz="2400" b="1" dirty="0" smtClean="0">
                <a:solidFill>
                  <a:srgbClr val="C00000"/>
                </a:solidFill>
              </a:rPr>
              <a:t>de difficulté croissante. </a:t>
            </a:r>
          </a:p>
          <a:p>
            <a:pPr algn="ctr"/>
            <a:r>
              <a:rPr lang="fr-FR" sz="2400" b="1" dirty="0" smtClean="0">
                <a:solidFill>
                  <a:srgbClr val="C00000"/>
                </a:solidFill>
              </a:rPr>
              <a:t> Une seule bonne réponse pour chacune des questions.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879812" y="1411131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</a:rPr>
              <a:t>Une vue du sérieux    </a:t>
            </a:r>
            <a:endParaRPr lang="fr-FR" sz="2800" b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Users\regine\Pictures\KANGOUROU 2017\Kangourou 2017\20170316_0901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04" y="2132856"/>
            <a:ext cx="7843385" cy="471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0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64"/>
    </mc:Choice>
    <mc:Fallback xmlns="">
      <p:transition spd="slow" advTm="94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059832" y="6021288"/>
            <a:ext cx="7092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C00000"/>
                </a:solidFill>
              </a:rPr>
              <a:t>73 participants motivés.</a:t>
            </a:r>
            <a:endParaRPr lang="fr-FR" sz="36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regine\Pictures\KANGOUROU 2017\Kangourou 2017\20170316_0938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60" y="29612"/>
            <a:ext cx="9160144" cy="55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regine\Dropbox\COLLEGE\DIAPORAMA\kangourou_00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60" y="3789040"/>
            <a:ext cx="2016224" cy="188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0199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Tm="5545">
        <p15:prstTrans prst="curtains"/>
      </p:transition>
    </mc:Choice>
    <mc:Fallback>
      <p:transition spd="slow" advTm="55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7310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Mais qu’y a-t-il dans sa poche ?</a:t>
            </a:r>
            <a:endParaRPr lang="fr-FR" sz="36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098" name="Picture 2" descr="C:\Users\regine\Pictures\KANGOUROU 2017\Kangourou 2017\20170316_0900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" y="1361629"/>
            <a:ext cx="9136824" cy="549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68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752">
        <p14:ripple/>
      </p:transition>
    </mc:Choice>
    <mc:Fallback xmlns="">
      <p:transition spd="slow" advTm="57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796136" y="332656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</a:rPr>
              <a:t>On souffle ……</a:t>
            </a:r>
            <a:endParaRPr lang="fr-FR" sz="3200" b="1" dirty="0">
              <a:solidFill>
                <a:srgbClr val="C0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06" y="5265752"/>
            <a:ext cx="904875" cy="866775"/>
          </a:xfrm>
          <a:prstGeom prst="rect">
            <a:avLst/>
          </a:prstGeom>
        </p:spPr>
      </p:pic>
      <p:pic>
        <p:nvPicPr>
          <p:cNvPr id="5123" name="Picture 3" descr="C:\Users\regine\Pictures\KANGOUROU 2017\Kangourou 2017\20170316_1005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93" y="3137501"/>
            <a:ext cx="6147175" cy="3697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regine\Pictures\KANGOUROU 2017\Kangourou 2017\20170316_1005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4" y="0"/>
            <a:ext cx="5506274" cy="33123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82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58"/>
    </mc:Choice>
    <mc:Fallback xmlns="">
      <p:transition spd="slow" advTm="170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egine\Pictures\KANGOUROU 2017\Kangourou 2017\20170316_1005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98" y="4877"/>
            <a:ext cx="598508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080" y="2403140"/>
            <a:ext cx="3158920" cy="447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504" y="4509120"/>
            <a:ext cx="5151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Initiative française, </a:t>
            </a:r>
            <a:r>
              <a:rPr lang="fr-FR" dirty="0" smtClean="0"/>
              <a:t>le kangourou des mathématiques </a:t>
            </a:r>
            <a:r>
              <a:rPr lang="fr-FR" dirty="0"/>
              <a:t>s'est </a:t>
            </a:r>
            <a:r>
              <a:rPr lang="fr-FR" dirty="0" smtClean="0"/>
              <a:t>répandu, </a:t>
            </a:r>
            <a:r>
              <a:rPr lang="fr-FR" dirty="0"/>
              <a:t>depuis un quart de siècle, en Europe, puis à travers le Monde. </a:t>
            </a:r>
          </a:p>
        </p:txBody>
      </p:sp>
    </p:spTree>
    <p:extLst>
      <p:ext uri="{BB962C8B-B14F-4D97-AF65-F5344CB8AC3E}">
        <p14:creationId xmlns:p14="http://schemas.microsoft.com/office/powerpoint/2010/main" val="734940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Tm="5332">
        <p15:prstTrans prst="curtains"/>
      </p:transition>
    </mc:Choice>
    <mc:Fallback>
      <p:transition spd="slow" advTm="53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433249" y="332656"/>
            <a:ext cx="8301556" cy="6204091"/>
            <a:chOff x="433249" y="332656"/>
            <a:chExt cx="8301556" cy="6204091"/>
          </a:xfrm>
        </p:grpSpPr>
        <p:sp>
          <p:nvSpPr>
            <p:cNvPr id="5" name="ZoneTexte 4"/>
            <p:cNvSpPr txBox="1"/>
            <p:nvPr/>
          </p:nvSpPr>
          <p:spPr>
            <a:xfrm>
              <a:off x="872462" y="332656"/>
              <a:ext cx="64629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 smtClean="0"/>
                <a:t>Un aperçu des questions proposées</a:t>
              </a:r>
            </a:p>
            <a:p>
              <a:pPr algn="ctr"/>
              <a:endParaRPr lang="fr-FR" sz="2800" b="1" dirty="0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433249" y="1247511"/>
              <a:ext cx="83015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latin typeface="Comic Sans MS" panose="030F0702030302020204" pitchFamily="66" charset="0"/>
                </a:rPr>
                <a:t>Cette question a  été posée dans </a:t>
              </a:r>
              <a:r>
                <a:rPr lang="fr-FR" sz="2400" b="1" dirty="0" smtClean="0">
                  <a:latin typeface="Comic Sans MS" panose="030F0702030302020204" pitchFamily="66" charset="0"/>
                </a:rPr>
                <a:t> </a:t>
              </a:r>
              <a:endParaRPr lang="fr-FR" sz="2400" b="1" dirty="0" smtClean="0">
                <a:latin typeface="Comic Sans MS" panose="030F0702030302020204" pitchFamily="66" charset="0"/>
              </a:endParaRPr>
            </a:p>
            <a:p>
              <a:r>
                <a:rPr lang="fr-FR" sz="2400" b="1" dirty="0">
                  <a:latin typeface="Comic Sans MS" panose="030F0702030302020204" pitchFamily="66" charset="0"/>
                </a:rPr>
                <a:t>l</a:t>
              </a:r>
              <a:r>
                <a:rPr lang="fr-FR" sz="2400" b="1" dirty="0" smtClean="0">
                  <a:latin typeface="Comic Sans MS" panose="030F0702030302020204" pitchFamily="66" charset="0"/>
                </a:rPr>
                <a:t>e </a:t>
              </a:r>
              <a:r>
                <a:rPr lang="fr-FR" sz="2400" b="1" dirty="0" smtClean="0">
                  <a:latin typeface="Comic Sans MS" panose="030F0702030302020204" pitchFamily="66" charset="0"/>
                </a:rPr>
                <a:t>sujet Benjamin destiné aux 6</a:t>
              </a:r>
              <a:r>
                <a:rPr lang="fr-FR" sz="2400" b="1" baseline="30000" dirty="0" smtClean="0">
                  <a:latin typeface="Comic Sans MS" panose="030F0702030302020204" pitchFamily="66" charset="0"/>
                </a:rPr>
                <a:t>ièmes</a:t>
              </a:r>
              <a:r>
                <a:rPr lang="fr-FR" sz="2400" b="1" dirty="0" smtClean="0">
                  <a:latin typeface="Comic Sans MS" panose="030F0702030302020204" pitchFamily="66" charset="0"/>
                </a:rPr>
                <a:t> et aux 5</a:t>
              </a:r>
              <a:r>
                <a:rPr lang="fr-FR" sz="2400" b="1" baseline="30000" dirty="0" smtClean="0">
                  <a:latin typeface="Comic Sans MS" panose="030F0702030302020204" pitchFamily="66" charset="0"/>
                </a:rPr>
                <a:t>ièmes 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833361" y="5705750"/>
              <a:ext cx="53590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/>
                <a:t>Prenez le temps de réflexion nécessaire, </a:t>
              </a:r>
            </a:p>
            <a:p>
              <a:r>
                <a:rPr lang="fr-FR" sz="2400" b="1" dirty="0"/>
                <a:t>p</a:t>
              </a:r>
              <a:r>
                <a:rPr lang="fr-FR" sz="2400" b="1" dirty="0" smtClean="0"/>
                <a:t>uis cliquez pour avancer</a:t>
              </a:r>
              <a:endParaRPr lang="fr-FR" sz="2400" b="1" dirty="0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2472" y="5725205"/>
              <a:ext cx="1080120" cy="792088"/>
            </a:xfrm>
            <a:prstGeom prst="rect">
              <a:avLst/>
            </a:prstGeom>
          </p:spPr>
        </p:pic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92925"/>
            <a:ext cx="8352928" cy="119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78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722" y="54868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Comic Sans MS" panose="030F0702030302020204" pitchFamily="66" charset="0"/>
              </a:rPr>
              <a:t>Questions vues dans le sujet B comme Benjamins, destinées aux 6ièmes et 5ièmes.</a:t>
            </a:r>
            <a:endParaRPr lang="fr-FR" sz="2400" b="1" dirty="0">
              <a:latin typeface="Comic Sans MS" panose="030F0702030302020204" pitchFamily="66" charset="0"/>
            </a:endParaRPr>
          </a:p>
        </p:txBody>
      </p:sp>
      <p:sp>
        <p:nvSpPr>
          <p:cNvPr id="3" name="Flèche droite 2"/>
          <p:cNvSpPr/>
          <p:nvPr/>
        </p:nvSpPr>
        <p:spPr>
          <a:xfrm>
            <a:off x="4572178" y="5578228"/>
            <a:ext cx="14401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344294"/>
            <a:ext cx="2159000" cy="9525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" y="1988840"/>
            <a:ext cx="8564233" cy="229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223</Words>
  <Application>Microsoft Office PowerPoint</Application>
  <PresentationFormat>Affichage à l'écran (4:3)</PresentationFormat>
  <Paragraphs>36</Paragraphs>
  <Slides>13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KANGOUROU 2017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Résultats et classements sur internet  à partir du mardi 25 avril : www.mathkang.org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KANGOUROU 2015</dc:title>
  <dc:creator>regine</dc:creator>
  <cp:lastModifiedBy>regine</cp:lastModifiedBy>
  <cp:revision>67</cp:revision>
  <dcterms:created xsi:type="dcterms:W3CDTF">2015-03-21T22:07:27Z</dcterms:created>
  <dcterms:modified xsi:type="dcterms:W3CDTF">2017-04-01T23:19:30Z</dcterms:modified>
</cp:coreProperties>
</file>